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8" r:id="rId5"/>
    <p:sldId id="262" r:id="rId6"/>
    <p:sldId id="259" r:id="rId7"/>
    <p:sldId id="260" r:id="rId8"/>
    <p:sldId id="261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5" r:id="rId17"/>
    <p:sldId id="271" r:id="rId18"/>
    <p:sldId id="272" r:id="rId19"/>
    <p:sldId id="273" r:id="rId20"/>
    <p:sldId id="274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64" d="100"/>
          <a:sy n="64" d="100"/>
        </p:scale>
        <p:origin x="10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BFFE-8059-4AFE-9E89-75E18F773AEC}" type="datetimeFigureOut">
              <a:rPr lang="en-US" smtClean="0"/>
              <a:t>10/19/2020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BAE20-660A-41BF-803E-420A74CF6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793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BFFE-8059-4AFE-9E89-75E18F773AEC}" type="datetimeFigureOut">
              <a:rPr lang="en-US" smtClean="0"/>
              <a:t>10/19/2020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BAE20-660A-41BF-803E-420A74CF6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68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BFFE-8059-4AFE-9E89-75E18F773AEC}" type="datetimeFigureOut">
              <a:rPr lang="en-US" smtClean="0"/>
              <a:t>10/19/2020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BAE20-660A-41BF-803E-420A74CF6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024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BFFE-8059-4AFE-9E89-75E18F773AEC}" type="datetimeFigureOut">
              <a:rPr lang="en-US" smtClean="0"/>
              <a:t>10/19/2020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BAE20-660A-41BF-803E-420A74CF6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032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BFFE-8059-4AFE-9E89-75E18F773AEC}" type="datetimeFigureOut">
              <a:rPr lang="en-US" smtClean="0"/>
              <a:t>10/19/2020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BAE20-660A-41BF-803E-420A74CF6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790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BFFE-8059-4AFE-9E89-75E18F773AEC}" type="datetimeFigureOut">
              <a:rPr lang="en-US" smtClean="0"/>
              <a:t>10/19/2020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BAE20-660A-41BF-803E-420A74CF6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710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BFFE-8059-4AFE-9E89-75E18F773AEC}" type="datetimeFigureOut">
              <a:rPr lang="en-US" smtClean="0"/>
              <a:t>10/19/2020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BAE20-660A-41BF-803E-420A74CF6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596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BFFE-8059-4AFE-9E89-75E18F773AEC}" type="datetimeFigureOut">
              <a:rPr lang="en-US" smtClean="0"/>
              <a:t>10/19/2020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BAE20-660A-41BF-803E-420A74CF6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507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BFFE-8059-4AFE-9E89-75E18F773AEC}" type="datetimeFigureOut">
              <a:rPr lang="en-US" smtClean="0"/>
              <a:t>10/19/2020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BAE20-660A-41BF-803E-420A74CF6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44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BFFE-8059-4AFE-9E89-75E18F773AEC}" type="datetimeFigureOut">
              <a:rPr lang="en-US" smtClean="0"/>
              <a:t>10/19/2020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BAE20-660A-41BF-803E-420A74CF6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105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5BFFE-8059-4AFE-9E89-75E18F773AEC}" type="datetimeFigureOut">
              <a:rPr lang="en-US" smtClean="0"/>
              <a:t>10/19/2020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BAE20-660A-41BF-803E-420A74CF6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867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5BFFE-8059-4AFE-9E89-75E18F773AEC}" type="datetimeFigureOut">
              <a:rPr lang="en-US" smtClean="0"/>
              <a:t>10/19/2020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BAE20-660A-41BF-803E-420A74CF6A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139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04735"/>
            <a:ext cx="9144000" cy="613097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AU" b="1" dirty="0" smtClean="0"/>
              <a:t/>
            </a:r>
            <a:br>
              <a:rPr lang="en-AU" b="1" dirty="0" smtClean="0"/>
            </a:br>
            <a:r>
              <a:rPr lang="en-AU" b="1" dirty="0"/>
              <a:t/>
            </a:r>
            <a:br>
              <a:rPr lang="en-AU" b="1" dirty="0"/>
            </a:br>
            <a:r>
              <a:rPr lang="en-AU" b="1" dirty="0" smtClean="0"/>
              <a:t/>
            </a:r>
            <a:br>
              <a:rPr lang="en-AU" b="1" dirty="0" smtClean="0"/>
            </a:br>
            <a:r>
              <a:rPr lang="en-AU" b="1" dirty="0" smtClean="0"/>
              <a:t/>
            </a:r>
            <a:br>
              <a:rPr lang="en-AU" b="1" dirty="0" smtClean="0"/>
            </a:br>
            <a:r>
              <a:rPr lang="en-AU" b="1" dirty="0" smtClean="0"/>
              <a:t> </a:t>
            </a:r>
            <a:r>
              <a:rPr lang="en-AU" sz="8800" b="1" dirty="0"/>
              <a:t>H</a:t>
            </a:r>
            <a:r>
              <a:rPr lang="en-AU" sz="8800" b="1" dirty="0" smtClean="0"/>
              <a:t>ypothyroidism </a:t>
            </a:r>
            <a:r>
              <a:rPr lang="en-AU" sz="8800" b="1" dirty="0"/>
              <a:t>&amp; </a:t>
            </a:r>
            <a:r>
              <a:rPr lang="en-AU" sz="8800" b="1" dirty="0"/>
              <a:t>H</a:t>
            </a:r>
            <a:r>
              <a:rPr lang="en-AU" sz="8800" b="1" dirty="0" smtClean="0"/>
              <a:t>yperthyroidism</a:t>
            </a:r>
            <a:r>
              <a:rPr lang="en-AU" b="1" dirty="0" smtClean="0"/>
              <a:t/>
            </a:r>
            <a:br>
              <a:rPr lang="en-AU" b="1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181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5116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4400" dirty="0"/>
              <a:t>Hyperthyroidism refers to over activity of the thyroid gland, with resultant excessive secretion of thyroid hormones and accelerated metabolism in the </a:t>
            </a:r>
            <a:r>
              <a:rPr lang="en-US" sz="4400" dirty="0" smtClean="0"/>
              <a:t>periphery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400" dirty="0"/>
              <a:t>Hypothyroidism is a clinical syndrome resulting from a deficiency of thyroid hormones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36895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AU" b="1" dirty="0"/>
              <a:t>Hypothyroidism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There is a generalized slowing down of metabolic </a:t>
            </a:r>
            <a:r>
              <a:rPr lang="en-US" sz="3200" dirty="0" smtClean="0"/>
              <a:t>processes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In newborn infants – </a:t>
            </a:r>
            <a:r>
              <a:rPr lang="en-US" sz="3200" dirty="0" smtClean="0"/>
              <a:t>Cretinism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In adolescents – short stature, mental retardation, precocious </a:t>
            </a:r>
            <a:r>
              <a:rPr lang="en-US" sz="3200" dirty="0" smtClean="0"/>
              <a:t>puberty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In adults – symptoms largely reversible after </a:t>
            </a:r>
            <a:r>
              <a:rPr lang="en-US" sz="3200" dirty="0" smtClean="0"/>
              <a:t>therapy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Hypothyroidism is seen in both sexes, but is more common in </a:t>
            </a:r>
            <a:r>
              <a:rPr lang="en-US" sz="3200" dirty="0" smtClean="0"/>
              <a:t>women mostly in the age of 12-50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19642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ypothyroidism Nursing Care and Management: A Study Guide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34" t="34801" b="14549"/>
          <a:stretch/>
        </p:blipFill>
        <p:spPr bwMode="auto">
          <a:xfrm>
            <a:off x="449705" y="224853"/>
            <a:ext cx="10598046" cy="60560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8829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terpretation for Thyroid Function Test&#10;High T4 Normal T4 Low T4&#10;High&#10;TSH&#10;In vivo or in vitro artefact&#10;Pituitary hyperthy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3" t="10675" r="20486" b="11600"/>
          <a:stretch/>
        </p:blipFill>
        <p:spPr bwMode="auto">
          <a:xfrm>
            <a:off x="884419" y="359765"/>
            <a:ext cx="10613037" cy="59510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80913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/>
              <a:t>Epidemiology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buClr>
                <a:srgbClr val="FFFF00"/>
              </a:buClr>
              <a:buFont typeface="Wingdings" panose="05000000000000000000" pitchFamily="2" charset="2"/>
              <a:buChar char="q"/>
            </a:pPr>
            <a:r>
              <a:rPr lang="en-US" altLang="ar-SA" dirty="0">
                <a:latin typeface="Tahoma" panose="020B0604030504040204" pitchFamily="34" charset="0"/>
                <a:cs typeface="Tahoma" panose="020B0604030504040204" pitchFamily="34" charset="0"/>
              </a:rPr>
              <a:t>Neonatal screening reveals incidence that varies between 1-5/1000 live births</a:t>
            </a:r>
          </a:p>
          <a:p>
            <a:pPr>
              <a:buClr>
                <a:srgbClr val="FFFF00"/>
              </a:buClr>
              <a:buFont typeface="Wingdings" panose="05000000000000000000" pitchFamily="2" charset="2"/>
              <a:buChar char="q"/>
            </a:pPr>
            <a:r>
              <a:rPr lang="en-US" altLang="ar-SA" dirty="0">
                <a:latin typeface="Tahoma" panose="020B0604030504040204" pitchFamily="34" charset="0"/>
                <a:cs typeface="Tahoma" panose="020B0604030504040204" pitchFamily="34" charset="0"/>
              </a:rPr>
              <a:t>The most common cause of preventable mental retardation in children</a:t>
            </a:r>
          </a:p>
          <a:p>
            <a:pPr>
              <a:buClr>
                <a:srgbClr val="FFFF00"/>
              </a:buClr>
              <a:buFont typeface="Wingdings" panose="05000000000000000000" pitchFamily="2" charset="2"/>
              <a:buChar char="q"/>
            </a:pPr>
            <a:r>
              <a:rPr lang="en-US" altLang="ar-SA" dirty="0">
                <a:latin typeface="Tahoma" panose="020B0604030504040204" pitchFamily="34" charset="0"/>
                <a:cs typeface="Tahoma" panose="020B0604030504040204" pitchFamily="34" charset="0"/>
              </a:rPr>
              <a:t>Both acquired &amp; congenital forms are linked to iodine deficiency</a:t>
            </a:r>
          </a:p>
          <a:p>
            <a:pPr>
              <a:buClr>
                <a:srgbClr val="FFFF00"/>
              </a:buClr>
              <a:buFont typeface="Wingdings" panose="05000000000000000000" pitchFamily="2" charset="2"/>
              <a:buChar char="q"/>
            </a:pPr>
            <a:r>
              <a:rPr lang="en-US" altLang="ar-SA" dirty="0">
                <a:latin typeface="Tahoma" panose="020B0604030504040204" pitchFamily="34" charset="0"/>
                <a:cs typeface="Tahoma" panose="020B0604030504040204" pitchFamily="34" charset="0"/>
              </a:rPr>
              <a:t>Diagnosis is easy &amp; early treatment is beneficial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900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8000" dirty="0" smtClean="0"/>
              <a:t>Etiology</a:t>
            </a:r>
            <a:endParaRPr lang="en-US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sz="4000" dirty="0" smtClean="0"/>
              <a:t>Acquired</a:t>
            </a:r>
          </a:p>
          <a:p>
            <a:pPr lvl="1"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en-US" altLang="ar-SA" sz="4000" b="1" dirty="0">
                <a:cs typeface="Tahoma" panose="020B0604030504040204" pitchFamily="34" charset="0"/>
              </a:rPr>
              <a:t>Iodine deficiency</a:t>
            </a:r>
          </a:p>
          <a:p>
            <a:pPr lvl="1"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en-US" altLang="ar-SA" sz="4000" b="1" dirty="0">
                <a:cs typeface="Tahoma" panose="020B0604030504040204" pitchFamily="34" charset="0"/>
              </a:rPr>
              <a:t>Auto-immune thyroiditis</a:t>
            </a:r>
          </a:p>
          <a:p>
            <a:pPr lvl="1"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en-US" altLang="ar-SA" sz="4000" b="1" dirty="0">
                <a:cs typeface="Tahoma" panose="020B0604030504040204" pitchFamily="34" charset="0"/>
              </a:rPr>
              <a:t>Thyroidectomy or RAI therapy</a:t>
            </a:r>
          </a:p>
          <a:p>
            <a:pPr lvl="1"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en-US" altLang="ar-SA" sz="4000" b="1" dirty="0">
                <a:cs typeface="Tahoma" panose="020B0604030504040204" pitchFamily="34" charset="0"/>
              </a:rPr>
              <a:t>TSH or TRH deficiency</a:t>
            </a:r>
          </a:p>
          <a:p>
            <a:pPr lvl="1"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en-US" altLang="ar-SA" sz="4000" b="1" dirty="0">
                <a:cs typeface="Tahoma" panose="020B0604030504040204" pitchFamily="34" charset="0"/>
              </a:rPr>
              <a:t>Medications (iodide &amp; Cobalt)</a:t>
            </a:r>
          </a:p>
          <a:p>
            <a:pPr lvl="1"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en-US" altLang="ar-SA" sz="4000" b="1" dirty="0">
                <a:cs typeface="Tahoma" panose="020B0604030504040204" pitchFamily="34" charset="0"/>
              </a:rPr>
              <a:t>Idiopathic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650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>
            <a:normAutofit/>
          </a:bodyPr>
          <a:lstStyle/>
          <a:p>
            <a:pPr algn="ctr"/>
            <a:r>
              <a:rPr lang="en-US" sz="8000" dirty="0" smtClean="0"/>
              <a:t>Etiology/2</a:t>
            </a:r>
            <a:endParaRPr lang="en-US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3600" dirty="0" smtClean="0"/>
              <a:t>Congenital </a:t>
            </a:r>
          </a:p>
          <a:p>
            <a:pPr lvl="1"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en-US" altLang="ar-SA" sz="3600" b="1" dirty="0">
                <a:latin typeface="Tahoma" panose="020B0604030504040204" pitchFamily="34" charset="0"/>
                <a:cs typeface="Tahoma" panose="020B0604030504040204" pitchFamily="34" charset="0"/>
              </a:rPr>
              <a:t>Hypoplasia &amp; mal-descent</a:t>
            </a:r>
          </a:p>
          <a:p>
            <a:pPr lvl="1"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en-US" altLang="ar-SA" sz="3600" b="1" dirty="0">
                <a:latin typeface="Tahoma" panose="020B0604030504040204" pitchFamily="34" charset="0"/>
                <a:cs typeface="Tahoma" panose="020B0604030504040204" pitchFamily="34" charset="0"/>
              </a:rPr>
              <a:t>Familial enzyme defects</a:t>
            </a:r>
          </a:p>
          <a:p>
            <a:pPr lvl="1"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en-US" altLang="ar-SA" sz="3600" b="1" dirty="0">
                <a:latin typeface="Tahoma" panose="020B0604030504040204" pitchFamily="34" charset="0"/>
                <a:cs typeface="Tahoma" panose="020B0604030504040204" pitchFamily="34" charset="0"/>
              </a:rPr>
              <a:t>Iodine deficiency (endemic cretinism)</a:t>
            </a:r>
          </a:p>
          <a:p>
            <a:pPr lvl="1"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en-US" altLang="ar-SA" sz="3600" b="1" dirty="0">
                <a:latin typeface="Tahoma" panose="020B0604030504040204" pitchFamily="34" charset="0"/>
                <a:cs typeface="Tahoma" panose="020B0604030504040204" pitchFamily="34" charset="0"/>
              </a:rPr>
              <a:t>Intake of </a:t>
            </a:r>
            <a:r>
              <a:rPr lang="en-US" altLang="ar-SA" sz="3600" b="1" dirty="0" err="1">
                <a:latin typeface="Tahoma" panose="020B0604030504040204" pitchFamily="34" charset="0"/>
                <a:cs typeface="Tahoma" panose="020B0604030504040204" pitchFamily="34" charset="0"/>
              </a:rPr>
              <a:t>goitrogens</a:t>
            </a:r>
            <a:r>
              <a:rPr lang="en-US" altLang="ar-SA" sz="3600" b="1" dirty="0">
                <a:latin typeface="Tahoma" panose="020B0604030504040204" pitchFamily="34" charset="0"/>
                <a:cs typeface="Tahoma" panose="020B0604030504040204" pitchFamily="34" charset="0"/>
              </a:rPr>
              <a:t> during pregnancy</a:t>
            </a:r>
          </a:p>
          <a:p>
            <a:pPr lvl="1"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en-US" altLang="ar-SA" sz="3600" b="1" dirty="0">
                <a:latin typeface="Tahoma" panose="020B0604030504040204" pitchFamily="34" charset="0"/>
                <a:cs typeface="Tahoma" panose="020B0604030504040204" pitchFamily="34" charset="0"/>
              </a:rPr>
              <a:t>Pituitary defects</a:t>
            </a:r>
          </a:p>
          <a:p>
            <a:pPr lvl="1">
              <a:buClr>
                <a:srgbClr val="FFFF00"/>
              </a:buClr>
              <a:buFont typeface="Wingdings" panose="05000000000000000000" pitchFamily="2" charset="2"/>
              <a:buChar char="Ø"/>
            </a:pPr>
            <a:r>
              <a:rPr lang="en-US" altLang="ar-SA" sz="3600" b="1" dirty="0">
                <a:latin typeface="Tahoma" panose="020B0604030504040204" pitchFamily="34" charset="0"/>
                <a:cs typeface="Tahoma" panose="020B0604030504040204" pitchFamily="34" charset="0"/>
              </a:rPr>
              <a:t>Idiopathic</a:t>
            </a:r>
            <a:endParaRPr lang="en-US" altLang="ar-SA" sz="3600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68744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6600" dirty="0" smtClean="0"/>
              <a:t>Causes of </a:t>
            </a:r>
            <a:r>
              <a:rPr lang="en-AU" sz="6600" b="1" dirty="0"/>
              <a:t>Hypothyroidism</a:t>
            </a:r>
            <a:endParaRPr lang="en-US" sz="6600" dirty="0"/>
          </a:p>
        </p:txBody>
      </p:sp>
      <p:pic>
        <p:nvPicPr>
          <p:cNvPr id="4" name="Content Placeholder 3" descr="Hyperthyroidism  &amp;  hypothyrodism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15" r="2393" b="4150"/>
          <a:stretch/>
        </p:blipFill>
        <p:spPr bwMode="auto">
          <a:xfrm>
            <a:off x="838200" y="2145849"/>
            <a:ext cx="10515599" cy="4090059"/>
          </a:xfrm>
          <a:prstGeom prst="rect">
            <a:avLst/>
          </a:prstGeom>
          <a:ln/>
          <a:extLst>
            <a:ext uri="{53640926-AAD7-44D8-BBD7-CCE9431645EC}">
              <a14:shadowObscured xmlns:a14="http://schemas.microsoft.com/office/drawing/2010/main"/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491779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6600" dirty="0" smtClean="0"/>
              <a:t>Signs and Symptoms 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q"/>
            </a:pPr>
            <a:r>
              <a:rPr lang="en-US" sz="2800" dirty="0"/>
              <a:t>Hypothyroidism signs and symptom may include: </a:t>
            </a:r>
            <a:endParaRPr lang="en-US" sz="2800" dirty="0" smtClean="0"/>
          </a:p>
          <a:p>
            <a:pPr marL="457200" lvl="1" indent="0">
              <a:buNone/>
            </a:pPr>
            <a:r>
              <a:rPr lang="en-US" sz="2800" dirty="0" smtClean="0"/>
              <a:t>• </a:t>
            </a:r>
            <a:r>
              <a:rPr lang="en-US" sz="2800" dirty="0"/>
              <a:t>Fatigue </a:t>
            </a:r>
            <a:endParaRPr lang="en-US" sz="2800" dirty="0" smtClean="0"/>
          </a:p>
          <a:p>
            <a:pPr marL="457200" lvl="1" indent="0">
              <a:buNone/>
            </a:pPr>
            <a:r>
              <a:rPr lang="en-US" sz="2800" dirty="0" smtClean="0"/>
              <a:t>• </a:t>
            </a:r>
            <a:r>
              <a:rPr lang="en-US" sz="2800" dirty="0"/>
              <a:t>Increased sensitivity to cold </a:t>
            </a:r>
            <a:endParaRPr lang="en-US" sz="2800" dirty="0" smtClean="0"/>
          </a:p>
          <a:p>
            <a:pPr marL="457200" lvl="1" indent="0">
              <a:buNone/>
            </a:pPr>
            <a:r>
              <a:rPr lang="en-US" sz="2800" dirty="0" smtClean="0"/>
              <a:t>• </a:t>
            </a:r>
            <a:r>
              <a:rPr lang="en-US" sz="2800" dirty="0"/>
              <a:t>Constipation </a:t>
            </a:r>
            <a:endParaRPr lang="en-US" sz="2800" dirty="0" smtClean="0"/>
          </a:p>
          <a:p>
            <a:pPr marL="457200" lvl="1" indent="0">
              <a:buNone/>
            </a:pPr>
            <a:r>
              <a:rPr lang="en-US" sz="2800" dirty="0" smtClean="0"/>
              <a:t>• </a:t>
            </a:r>
            <a:r>
              <a:rPr lang="en-US" sz="2800" dirty="0"/>
              <a:t>Dry skin </a:t>
            </a:r>
            <a:endParaRPr lang="en-US" sz="2800" dirty="0" smtClean="0"/>
          </a:p>
          <a:p>
            <a:pPr marL="457200" lvl="1" indent="0">
              <a:buNone/>
            </a:pPr>
            <a:r>
              <a:rPr lang="en-US" sz="2800" dirty="0" smtClean="0"/>
              <a:t>• </a:t>
            </a:r>
            <a:r>
              <a:rPr lang="en-US" sz="2800" dirty="0"/>
              <a:t>Weight gain </a:t>
            </a:r>
            <a:endParaRPr lang="en-US" sz="2800" dirty="0" smtClean="0"/>
          </a:p>
          <a:p>
            <a:pPr marL="457200" lvl="1" indent="0">
              <a:buNone/>
            </a:pPr>
            <a:r>
              <a:rPr lang="en-US" sz="2800" dirty="0" smtClean="0"/>
              <a:t>• </a:t>
            </a:r>
            <a:r>
              <a:rPr lang="en-US" sz="2800" dirty="0"/>
              <a:t>Puffy face </a:t>
            </a:r>
            <a:endParaRPr lang="en-US" sz="2800" dirty="0" smtClean="0"/>
          </a:p>
          <a:p>
            <a:pPr marL="457200" lvl="1" indent="0">
              <a:buNone/>
            </a:pPr>
            <a:r>
              <a:rPr lang="en-US" sz="2800" dirty="0" smtClean="0"/>
              <a:t>• </a:t>
            </a:r>
            <a:r>
              <a:rPr lang="en-US" sz="2800" dirty="0"/>
              <a:t>Hoarseness </a:t>
            </a:r>
            <a:endParaRPr lang="en-US" sz="2800" dirty="0" smtClean="0"/>
          </a:p>
          <a:p>
            <a:pPr marL="457200" lvl="1" indent="0">
              <a:buNone/>
            </a:pPr>
            <a:r>
              <a:rPr lang="en-US" sz="2800" dirty="0" smtClean="0"/>
              <a:t>• </a:t>
            </a:r>
            <a:r>
              <a:rPr lang="en-US" sz="2800" dirty="0"/>
              <a:t>Muscle </a:t>
            </a:r>
            <a:r>
              <a:rPr lang="en-US" sz="2800" dirty="0" smtClean="0"/>
              <a:t>weakness</a:t>
            </a:r>
            <a:endParaRPr lang="en-US" sz="2800" dirty="0"/>
          </a:p>
        </p:txBody>
      </p:sp>
      <p:pic>
        <p:nvPicPr>
          <p:cNvPr id="5" name="Picture 4" descr="Hyperthyroidism  &amp;  hypothyrodism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7" t="10248" r="5119"/>
          <a:stretch/>
        </p:blipFill>
        <p:spPr bwMode="auto">
          <a:xfrm>
            <a:off x="5666282" y="2398426"/>
            <a:ext cx="5336498" cy="35826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94716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/>
              <a:t>Signs and Symptoms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167311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Elevated </a:t>
            </a:r>
            <a:r>
              <a:rPr lang="en-US" sz="3200" dirty="0"/>
              <a:t>blood cholesterol level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</a:t>
            </a:r>
            <a:r>
              <a:rPr lang="en-US" sz="3200" dirty="0"/>
              <a:t>Muscle aches, tenderness and stiffness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</a:t>
            </a:r>
            <a:r>
              <a:rPr lang="en-US" sz="3200" dirty="0"/>
              <a:t>Pain, stiffness or swelling in your joints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/>
              <a:t> </a:t>
            </a:r>
            <a:r>
              <a:rPr lang="en-US" sz="3200" dirty="0" smtClean="0"/>
              <a:t> </a:t>
            </a:r>
            <a:r>
              <a:rPr lang="en-US" sz="3200" dirty="0"/>
              <a:t>Heavier than normal or irregular menstrual periods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</a:t>
            </a:r>
            <a:r>
              <a:rPr lang="en-US" sz="3200" dirty="0"/>
              <a:t>Thinning hair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</a:t>
            </a:r>
            <a:r>
              <a:rPr lang="en-US" sz="3200" dirty="0"/>
              <a:t>Slowed heart rate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</a:t>
            </a:r>
            <a:r>
              <a:rPr lang="en-US" sz="3200" dirty="0"/>
              <a:t>Depression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dirty="0" smtClean="0"/>
              <a:t> </a:t>
            </a:r>
            <a:r>
              <a:rPr lang="en-US" sz="3200" dirty="0"/>
              <a:t>Impaired </a:t>
            </a:r>
            <a:r>
              <a:rPr lang="en-US" sz="3200" dirty="0" smtClean="0"/>
              <a:t>memory  </a:t>
            </a:r>
            <a:endParaRPr lang="en-US" sz="3200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4" name="Picture 3" descr="Hyperthyroidism  &amp;  hypothyrodism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55" t="72764" r="802" b="-1366"/>
          <a:stretch/>
        </p:blipFill>
        <p:spPr bwMode="auto">
          <a:xfrm>
            <a:off x="5381469" y="3732552"/>
            <a:ext cx="5711252" cy="31254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2506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/>
              <a:t>Medical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Pharmacologic therapy. </a:t>
            </a:r>
            <a:r>
              <a:rPr lang="en-US" dirty="0" smtClean="0"/>
              <a:t>Synthetic levothyroxine</a:t>
            </a:r>
            <a:r>
              <a:rPr lang="en-US" dirty="0"/>
              <a:t> is the preferred preparation for treating hypothyroidism and suppressing nontoxic goiters.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Prevention of cardiac dysfunction. As long as metabolism is subnormal and the tissues require relatively little oxygen, a reduction in the </a:t>
            </a:r>
            <a:r>
              <a:rPr lang="en-US" dirty="0" smtClean="0"/>
              <a:t>blood</a:t>
            </a:r>
            <a:r>
              <a:rPr lang="en-US" dirty="0"/>
              <a:t> </a:t>
            </a:r>
            <a:r>
              <a:rPr lang="en-US" dirty="0" smtClean="0"/>
              <a:t>supply </a:t>
            </a:r>
            <a:r>
              <a:rPr lang="en-US" dirty="0"/>
              <a:t>is tolerated without overt symptoms of coronary </a:t>
            </a:r>
            <a:r>
              <a:rPr lang="en-US" dirty="0" smtClean="0"/>
              <a:t>artery</a:t>
            </a:r>
            <a:r>
              <a:rPr lang="en-US" dirty="0"/>
              <a:t> </a:t>
            </a:r>
            <a:r>
              <a:rPr lang="en-US" dirty="0" smtClean="0"/>
              <a:t>disease</a:t>
            </a:r>
            <a:r>
              <a:rPr lang="en-US" dirty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Supportive therapy. Oxygen saturation levels should be monitored; fluids should be administered cautiously; application of external heat must be avoided, and oral thyroid hormone therapy should be continued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010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/>
              <a:t>Nursing Management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600" b="1" dirty="0"/>
              <a:t>Nursing </a:t>
            </a:r>
            <a:r>
              <a:rPr lang="en-US" sz="2600" b="1" dirty="0" smtClean="0"/>
              <a:t>Assessment</a:t>
            </a:r>
            <a:endParaRPr lang="en-US" sz="26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 smtClean="0"/>
              <a:t>Assessment </a:t>
            </a:r>
            <a:r>
              <a:rPr lang="en-US" sz="2600" dirty="0"/>
              <a:t>of the thyroid from an interior or posterior position.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/>
              <a:t>Auscultation of the lobes of the thyroid gland using the </a:t>
            </a:r>
            <a:r>
              <a:rPr lang="en-US" sz="2600" dirty="0" smtClean="0"/>
              <a:t>diaphragm</a:t>
            </a:r>
            <a:r>
              <a:rPr lang="en-US" sz="2600" dirty="0"/>
              <a:t> </a:t>
            </a:r>
            <a:r>
              <a:rPr lang="en-US" sz="2600" dirty="0" smtClean="0"/>
              <a:t>of </a:t>
            </a:r>
            <a:r>
              <a:rPr lang="en-US" sz="2600" dirty="0"/>
              <a:t>the stethoscope if there are abnormalities palpated.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dirty="0"/>
              <a:t>Assess thyroid gland for firmness (Hashimoto’s) or tenderness (thyroiditis).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600" b="1" dirty="0"/>
              <a:t>Diagnosis</a:t>
            </a:r>
            <a:endParaRPr lang="en-US" sz="2600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b="1" dirty="0" smtClean="0"/>
              <a:t>Activity intolerance</a:t>
            </a:r>
            <a:r>
              <a:rPr lang="en-US" sz="2600" dirty="0"/>
              <a:t> </a:t>
            </a:r>
            <a:r>
              <a:rPr lang="en-US" sz="2600" dirty="0" smtClean="0"/>
              <a:t>related </a:t>
            </a:r>
            <a:r>
              <a:rPr lang="en-US" sz="2600" dirty="0"/>
              <a:t>to fatigue and depressed cognitive process.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b="1" dirty="0"/>
              <a:t>Risk for imbalanced body temperature</a:t>
            </a:r>
            <a:r>
              <a:rPr lang="en-US" sz="2600" dirty="0"/>
              <a:t> related to cold intolerance.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b="1" dirty="0" smtClean="0"/>
              <a:t>Constipation</a:t>
            </a:r>
            <a:r>
              <a:rPr lang="en-US" sz="2600" dirty="0"/>
              <a:t> </a:t>
            </a:r>
            <a:r>
              <a:rPr lang="en-US" sz="2600" dirty="0" smtClean="0"/>
              <a:t>related </a:t>
            </a:r>
            <a:r>
              <a:rPr lang="en-US" sz="2600" dirty="0"/>
              <a:t>to depressed gastrointestinal function.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b="1" dirty="0"/>
              <a:t>Ineffective breathing pattern</a:t>
            </a:r>
            <a:r>
              <a:rPr lang="en-US" sz="2600" dirty="0"/>
              <a:t> related to depressed ventilation.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600" b="1" dirty="0"/>
              <a:t>Disturbed thought processes</a:t>
            </a:r>
            <a:r>
              <a:rPr lang="en-US" sz="2600" dirty="0"/>
              <a:t> related to depressed metabolism and altered cardiovascular and respiratory status.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214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AU" sz="8800" b="1" dirty="0"/>
              <a:t>Hyperthyroidism</a:t>
            </a:r>
            <a:endParaRPr lang="en-US" sz="8800" dirty="0"/>
          </a:p>
        </p:txBody>
      </p:sp>
      <p:pic>
        <p:nvPicPr>
          <p:cNvPr id="4" name="Content Placeholder 3" descr="Treatment&#10;1. Radioactive iodine&#10;Taken by mouth, radioactive iodine is absorbed&#10;by your thyroid gland, where it causes the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026" y="1825625"/>
            <a:ext cx="9308892" cy="47100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4241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/>
              <a:t>Epidemiology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4000" dirty="0"/>
              <a:t>Incidence of Women </a:t>
            </a:r>
            <a:r>
              <a:rPr lang="en-US" sz="4000" dirty="0" smtClean="0"/>
              <a:t>65.4</a:t>
            </a:r>
            <a:r>
              <a:rPr lang="en-US" sz="4000" dirty="0"/>
              <a:t>% and </a:t>
            </a:r>
            <a:r>
              <a:rPr lang="en-US" sz="4000" dirty="0" smtClean="0"/>
              <a:t>34.6</a:t>
            </a:r>
            <a:r>
              <a:rPr lang="en-US" sz="4000" dirty="0"/>
              <a:t>% in men, </a:t>
            </a:r>
            <a:r>
              <a:rPr lang="en-US" sz="4000" dirty="0" smtClean="0"/>
              <a:t>16% </a:t>
            </a:r>
            <a:r>
              <a:rPr lang="en-US" sz="4000" dirty="0"/>
              <a:t>of cases occur in patients older than 60 years of </a:t>
            </a:r>
            <a:r>
              <a:rPr lang="en-US" sz="4000" dirty="0" smtClean="0"/>
              <a:t>age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000" dirty="0" smtClean="0"/>
              <a:t> </a:t>
            </a:r>
            <a:r>
              <a:rPr lang="en-US" sz="4000" dirty="0"/>
              <a:t>In </a:t>
            </a:r>
            <a:r>
              <a:rPr lang="en-US" sz="4000" dirty="0" smtClean="0"/>
              <a:t>Australia, </a:t>
            </a:r>
            <a:r>
              <a:rPr lang="en-US" sz="4000" dirty="0"/>
              <a:t>a large number of people suffer from thyroid disorders.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58647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dirty="0" smtClean="0"/>
              <a:t>Causes of </a:t>
            </a:r>
            <a:r>
              <a:rPr lang="en-AU" b="1" dirty="0"/>
              <a:t>Hyperthyroidism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3600" dirty="0"/>
              <a:t>Thyroiditis :- inflammation of thyroid gland abnormal stimulation of the thyroid gland by circulation immunoglobulin </a:t>
            </a:r>
            <a:endParaRPr lang="en-US" sz="36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sz="3600" dirty="0" smtClean="0"/>
              <a:t>The </a:t>
            </a:r>
            <a:r>
              <a:rPr lang="en-US" sz="3600" dirty="0"/>
              <a:t>exact case is unknown but recently it though to be associated with thyroid stimulated </a:t>
            </a:r>
            <a:r>
              <a:rPr lang="en-US" sz="3600" dirty="0" smtClean="0"/>
              <a:t>immunoglobulin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600" dirty="0" smtClean="0"/>
              <a:t>it </a:t>
            </a:r>
            <a:r>
              <a:rPr lang="en-US" sz="3600" dirty="0"/>
              <a:t>may appear after and emotional shock stress or an </a:t>
            </a:r>
            <a:r>
              <a:rPr lang="en-US" sz="3600" dirty="0" smtClean="0"/>
              <a:t>infection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433083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/>
              <a:t>Etiology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Ectopic thyroid </a:t>
            </a:r>
            <a:r>
              <a:rPr lang="en-US" dirty="0" smtClean="0"/>
              <a:t>disease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 </a:t>
            </a:r>
            <a:r>
              <a:rPr lang="en-US" dirty="0"/>
              <a:t>Grave’s disease 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en-US" dirty="0"/>
              <a:t>Multi-nodular disease 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en-US" dirty="0"/>
              <a:t>Thyroid adenoma 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en-US" dirty="0"/>
              <a:t>Subacute </a:t>
            </a:r>
            <a:r>
              <a:rPr lang="en-US" dirty="0" smtClean="0"/>
              <a:t>thyroiditis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 </a:t>
            </a:r>
            <a:r>
              <a:rPr lang="en-US" dirty="0"/>
              <a:t>Ingestion of thyroid hormone 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en-US" dirty="0"/>
              <a:t>Pituitary disease 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en-US" dirty="0"/>
              <a:t>Ingestion of food containing thyroid hormone 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</a:t>
            </a:r>
            <a:r>
              <a:rPr lang="en-US" dirty="0"/>
              <a:t>High dietary iodine intake or very low dietary </a:t>
            </a:r>
            <a:r>
              <a:rPr lang="en-US" dirty="0" smtClean="0"/>
              <a:t>intake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  </a:t>
            </a:r>
            <a:r>
              <a:rPr lang="en-US" dirty="0"/>
              <a:t>Genetic </a:t>
            </a:r>
            <a:r>
              <a:rPr lang="en-US" dirty="0" smtClean="0"/>
              <a:t>factor</a:t>
            </a:r>
            <a:endParaRPr lang="en-US" dirty="0"/>
          </a:p>
        </p:txBody>
      </p:sp>
      <p:pic>
        <p:nvPicPr>
          <p:cNvPr id="4" name="Picture 3" descr="Surgical management&#10;• Surgical Treatment of Thyroid Disease General&#10;Several surgical options exist for treating thyroid&#10;di...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84" t="-2562" b="78647"/>
          <a:stretch/>
        </p:blipFill>
        <p:spPr bwMode="auto">
          <a:xfrm>
            <a:off x="7914807" y="2038662"/>
            <a:ext cx="3177915" cy="397239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209890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ursing management&#10;1. Imbalanced nutrition less than body&#10;requirement related to anorexia and increase&#10;metabolic demand is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745" y="497252"/>
            <a:ext cx="10897848" cy="5888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89717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AU" b="1" dirty="0" smtClean="0"/>
              <a:t>Hyperthyroidism Symptoms </a:t>
            </a:r>
            <a:endParaRPr lang="en-US" dirty="0"/>
          </a:p>
        </p:txBody>
      </p:sp>
      <p:pic>
        <p:nvPicPr>
          <p:cNvPr id="6" name="Content Placeholder 5" descr="Cont..&#10;3. Risk for injury: corneal ulceration, infection&#10;and not possible blindness related inability to&#10;close the eye lid...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93" b="4577"/>
          <a:stretch/>
        </p:blipFill>
        <p:spPr bwMode="auto">
          <a:xfrm>
            <a:off x="1079292" y="2038745"/>
            <a:ext cx="9653665" cy="44969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175753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dirty="0" smtClean="0"/>
              <a:t>Nursing Management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85037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3200" dirty="0"/>
              <a:t>Imbalanced nutrition less than body requirement related to anorexia and increase metabolic demand is inappropriate. Intervention: - High calorie diet (4000-5000 kcal/day) - High protein diet (1-2 g/kg of ideal body weight) - Frequent </a:t>
            </a:r>
            <a:r>
              <a:rPr lang="en-US" sz="3200" dirty="0" smtClean="0"/>
              <a:t>meals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/>
              <a:t> Activity intolerance related to exhaustion secondary to accelerated metabolic rate resulting in inability to perform activity without shortness of breath and significant increased in heart rate Intervention: - Assist with regular physical activity. - Assist in activities of daily living - Assist the patient to schedule rest </a:t>
            </a:r>
            <a:r>
              <a:rPr lang="en-US" sz="3200" dirty="0" smtClean="0"/>
              <a:t>periods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338961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dirty="0" smtClean="0"/>
              <a:t>Effects of </a:t>
            </a:r>
            <a:r>
              <a:rPr lang="en-AU" b="1" dirty="0"/>
              <a:t>H</a:t>
            </a:r>
            <a:r>
              <a:rPr lang="en-AU" b="1" dirty="0" smtClean="0"/>
              <a:t>ypothyroidism </a:t>
            </a:r>
            <a:r>
              <a:rPr lang="en-AU" b="1" dirty="0"/>
              <a:t>&amp; </a:t>
            </a:r>
            <a:r>
              <a:rPr lang="en-AU" b="1" dirty="0" smtClean="0"/>
              <a:t>Hyperthyroidism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2319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18740"/>
            <a:ext cx="10515600" cy="493926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 smtClean="0"/>
              <a:t>Baltaci</a:t>
            </a:r>
            <a:r>
              <a:rPr lang="en-US" dirty="0"/>
              <a:t>, A. K., &amp; </a:t>
            </a:r>
            <a:r>
              <a:rPr lang="en-US" dirty="0" err="1"/>
              <a:t>Mogulkoc</a:t>
            </a:r>
            <a:r>
              <a:rPr lang="en-US" dirty="0"/>
              <a:t>, R. (2017). Leptin, NPY, melatonin and zinc levels in experimental hypothyroidism and hyperthyroidism: the relation to zinc. </a:t>
            </a:r>
            <a:r>
              <a:rPr lang="en-US" i="1" dirty="0"/>
              <a:t>Biochemical genetics</a:t>
            </a:r>
            <a:r>
              <a:rPr lang="en-US" dirty="0"/>
              <a:t>, </a:t>
            </a:r>
            <a:r>
              <a:rPr lang="en-US" i="1" dirty="0"/>
              <a:t>55</a:t>
            </a:r>
            <a:r>
              <a:rPr lang="en-US" dirty="0"/>
              <a:t>(3), 223-233</a:t>
            </a:r>
            <a:r>
              <a:rPr lang="en-US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/>
              <a:t>Bargi</a:t>
            </a:r>
            <a:r>
              <a:rPr lang="en-US" dirty="0"/>
              <a:t>-Souza, P., </a:t>
            </a:r>
            <a:r>
              <a:rPr lang="en-US" dirty="0" err="1"/>
              <a:t>Peliciari</a:t>
            </a:r>
            <a:r>
              <a:rPr lang="en-US" dirty="0"/>
              <a:t>-Garcia, R. A., &amp; </a:t>
            </a:r>
            <a:r>
              <a:rPr lang="en-US" dirty="0" err="1"/>
              <a:t>Nunes</a:t>
            </a:r>
            <a:r>
              <a:rPr lang="en-US" dirty="0"/>
              <a:t>, M. T. (2019). Disruption of the Pituitary Circadian Clock Induced by Hypothyroidism and Hyperthyroidism: Consequences on Daily Pituitary Hormone Expression Profiles. </a:t>
            </a:r>
            <a:r>
              <a:rPr lang="en-US" i="1" dirty="0"/>
              <a:t>Thyroid</a:t>
            </a:r>
            <a:r>
              <a:rPr lang="en-US" dirty="0"/>
              <a:t>, </a:t>
            </a:r>
            <a:r>
              <a:rPr lang="en-US" i="1" dirty="0"/>
              <a:t>29</a:t>
            </a:r>
            <a:r>
              <a:rPr lang="en-US" dirty="0"/>
              <a:t>(4), 502-512</a:t>
            </a:r>
            <a:r>
              <a:rPr lang="en-US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/>
              <a:t>Kopecny</a:t>
            </a:r>
            <a:r>
              <a:rPr lang="en-US" dirty="0"/>
              <a:t>, L., Higgs, P., </a:t>
            </a:r>
            <a:r>
              <a:rPr lang="en-US" dirty="0" err="1"/>
              <a:t>Hibbert</a:t>
            </a:r>
            <a:r>
              <a:rPr lang="en-US" dirty="0"/>
              <a:t>, A., Malik, R., &amp; Harvey, A. M. (2017). Management and monitoring of hyperthyroid cats: a survey of Australian veterinarians. </a:t>
            </a:r>
            <a:r>
              <a:rPr lang="en-US" i="1" dirty="0"/>
              <a:t>Journal of feline medicine and surgery</a:t>
            </a:r>
            <a:r>
              <a:rPr lang="en-US" dirty="0"/>
              <a:t>, </a:t>
            </a:r>
            <a:r>
              <a:rPr lang="en-US" i="1" dirty="0"/>
              <a:t>19</a:t>
            </a:r>
            <a:r>
              <a:rPr lang="en-US" dirty="0"/>
              <a:t>(6), 559-567</a:t>
            </a:r>
            <a:r>
              <a:rPr lang="en-US" dirty="0" smtClean="0"/>
              <a:t>.</a:t>
            </a:r>
            <a:r>
              <a:rPr lang="en-US" dirty="0"/>
              <a:t>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798313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Pearce, E. N. (2015). Thyroid disorders during pregnancy and postpartum. </a:t>
            </a:r>
            <a:r>
              <a:rPr lang="en-US" i="1" dirty="0"/>
              <a:t>Best Practice &amp; Research Clinical Obstetrics &amp; </a:t>
            </a:r>
            <a:r>
              <a:rPr lang="en-US" i="1" dirty="0" err="1"/>
              <a:t>Gynaecology</a:t>
            </a:r>
            <a:r>
              <a:rPr lang="en-US" dirty="0"/>
              <a:t>, </a:t>
            </a:r>
            <a:r>
              <a:rPr lang="en-US" i="1" dirty="0"/>
              <a:t>29</a:t>
            </a:r>
            <a:r>
              <a:rPr lang="en-US" dirty="0"/>
              <a:t>(5), 700-706</a:t>
            </a:r>
            <a:r>
              <a:rPr lang="en-US" dirty="0" smtClean="0"/>
              <a:t>.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Taylor, P. N., Albrecht, D., </a:t>
            </a:r>
            <a:r>
              <a:rPr lang="en-US" dirty="0" err="1"/>
              <a:t>Scholz</a:t>
            </a:r>
            <a:r>
              <a:rPr lang="en-US" dirty="0"/>
              <a:t>, A., Gutierrez-</a:t>
            </a:r>
            <a:r>
              <a:rPr lang="en-US" dirty="0" err="1"/>
              <a:t>Buey</a:t>
            </a:r>
            <a:r>
              <a:rPr lang="en-US" dirty="0"/>
              <a:t>, G., Lazarus, J. H., Dayan, C. M., &amp; </a:t>
            </a:r>
            <a:r>
              <a:rPr lang="en-US" dirty="0" err="1"/>
              <a:t>Okosieme</a:t>
            </a:r>
            <a:r>
              <a:rPr lang="en-US" dirty="0"/>
              <a:t>, O. E. (2018). Global epidemiology of hyperthyroidism and hypothyroidism. </a:t>
            </a:r>
            <a:r>
              <a:rPr lang="en-US" i="1" dirty="0"/>
              <a:t>Nature Reviews Endocrinology</a:t>
            </a:r>
            <a:r>
              <a:rPr lang="en-US" dirty="0"/>
              <a:t>, </a:t>
            </a:r>
            <a:r>
              <a:rPr lang="en-US" i="1" dirty="0"/>
              <a:t>14</a:t>
            </a:r>
            <a:r>
              <a:rPr lang="en-US" dirty="0"/>
              <a:t>(5), 301.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Yao, M., Dooley, P. C., </a:t>
            </a:r>
            <a:r>
              <a:rPr lang="en-US" dirty="0" err="1"/>
              <a:t>Schuijers</a:t>
            </a:r>
            <a:r>
              <a:rPr lang="en-US" dirty="0"/>
              <a:t>, J. A., &amp; Grills, B. L. (2004). The effects of hypothyroidism on nerve growth factor and norepinephrine concentrations in weight-bearing and non-weight-bearing bones of rats. </a:t>
            </a:r>
            <a:r>
              <a:rPr lang="en-US" i="1" dirty="0"/>
              <a:t>Journal of Musculoskeletal and Neuronal Interactions</a:t>
            </a:r>
            <a:r>
              <a:rPr lang="en-US" dirty="0"/>
              <a:t>, </a:t>
            </a:r>
            <a:r>
              <a:rPr lang="en-US" i="1" dirty="0"/>
              <a:t>4</a:t>
            </a:r>
            <a:r>
              <a:rPr lang="en-US" dirty="0"/>
              <a:t>(3), 319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195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510</Words>
  <Application>Microsoft Office PowerPoint</Application>
  <PresentationFormat>Widescreen</PresentationFormat>
  <Paragraphs>99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Tahoma</vt:lpstr>
      <vt:lpstr>Wingdings</vt:lpstr>
      <vt:lpstr>Office Theme</vt:lpstr>
      <vt:lpstr>     Hypothyroidism &amp; Hyperthyroidism </vt:lpstr>
      <vt:lpstr>Introduction </vt:lpstr>
      <vt:lpstr>Hypothyroidism</vt:lpstr>
      <vt:lpstr>PowerPoint Presentation</vt:lpstr>
      <vt:lpstr>PowerPoint Presentation</vt:lpstr>
      <vt:lpstr>Epidemiology</vt:lpstr>
      <vt:lpstr>Etiology</vt:lpstr>
      <vt:lpstr>Etiology/2</vt:lpstr>
      <vt:lpstr>Causes of Hypothyroidism</vt:lpstr>
      <vt:lpstr>Signs and Symptoms </vt:lpstr>
      <vt:lpstr>Signs and Symptoms </vt:lpstr>
      <vt:lpstr>Medical Management</vt:lpstr>
      <vt:lpstr>Nursing Management </vt:lpstr>
      <vt:lpstr>Hyperthyroidism</vt:lpstr>
      <vt:lpstr>Epidemiology</vt:lpstr>
      <vt:lpstr>Causes of Hyperthyroidism</vt:lpstr>
      <vt:lpstr>Etiology</vt:lpstr>
      <vt:lpstr>PowerPoint Presentation</vt:lpstr>
      <vt:lpstr>Hyperthyroidism Symptoms </vt:lpstr>
      <vt:lpstr>Nursing Management </vt:lpstr>
      <vt:lpstr>Effects of Hypothyroidism &amp; Hyperthyroidism</vt:lpstr>
      <vt:lpstr>References 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Endometriosis, hypothyroidism &amp; hyperthyroidism</dc:title>
  <dc:creator>user</dc:creator>
  <cp:lastModifiedBy>user</cp:lastModifiedBy>
  <cp:revision>23</cp:revision>
  <dcterms:created xsi:type="dcterms:W3CDTF">2020-10-18T08:47:56Z</dcterms:created>
  <dcterms:modified xsi:type="dcterms:W3CDTF">2020-10-19T04:31:58Z</dcterms:modified>
</cp:coreProperties>
</file>